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44" autoAdjust="0"/>
  </p:normalViewPr>
  <p:slideViewPr>
    <p:cSldViewPr snapToGrid="0">
      <p:cViewPr varScale="1">
        <p:scale>
          <a:sx n="43" d="100"/>
          <a:sy n="43" d="100"/>
        </p:scale>
        <p:origin x="24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69213-038A-4F53-A05C-E94E2AE37941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AE44C-A5DB-490A-8D1C-8BBEE1DC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76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AE44C-A5DB-490A-8D1C-8BBEE1DC49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72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8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6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66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3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4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14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19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8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54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6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D092C-2884-46A8-B824-F94B86B4493F}" type="datetimeFigureOut">
              <a:rPr kumimoji="1" lang="ja-JP" altLang="en-US" smtClean="0"/>
              <a:t>2025/10/29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442C4-5934-4F6A-80B5-E0E5DBC0F2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3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AEEC8783-2037-2F83-A9D2-29E781F15DF5}"/>
              </a:ext>
            </a:extLst>
          </p:cNvPr>
          <p:cNvSpPr/>
          <p:nvPr/>
        </p:nvSpPr>
        <p:spPr>
          <a:xfrm>
            <a:off x="132358" y="255639"/>
            <a:ext cx="6593283" cy="1027244"/>
          </a:xfrm>
          <a:prstGeom prst="roundRect">
            <a:avLst>
              <a:gd name="adj" fmla="val 7111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5A2D86-3D46-CE43-7BF4-F88DFDADAC05}"/>
              </a:ext>
            </a:extLst>
          </p:cNvPr>
          <p:cNvSpPr/>
          <p:nvPr/>
        </p:nvSpPr>
        <p:spPr>
          <a:xfrm>
            <a:off x="212839" y="702957"/>
            <a:ext cx="4288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ＳＴＯＰ消費者被害！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BEBD1CC-DA45-6BC8-0958-23DBD3E53BE6}"/>
              </a:ext>
            </a:extLst>
          </p:cNvPr>
          <p:cNvSpPr/>
          <p:nvPr/>
        </p:nvSpPr>
        <p:spPr>
          <a:xfrm>
            <a:off x="185629" y="1445676"/>
            <a:ext cx="634251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600" b="1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「その電話、ちょっと待った！」</a:t>
            </a:r>
            <a:r>
              <a:rPr lang="en-US" altLang="ja-JP" sz="14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—</a:t>
            </a:r>
            <a:r>
              <a:rPr lang="ja-JP" altLang="en-US" sz="14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巧妙化する悪質商法やうそ電話詐欺等から、消費者を守るため、</a:t>
            </a:r>
            <a:r>
              <a:rPr lang="ja-JP" altLang="en-US" sz="1600" b="1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山口県</a:t>
            </a:r>
            <a:r>
              <a:rPr lang="en-US" altLang="ja-JP" sz="1600" b="1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188</a:t>
            </a:r>
            <a:r>
              <a:rPr lang="ja-JP" altLang="en-US" sz="1600" b="1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見守りサポーター</a:t>
            </a:r>
            <a:r>
              <a:rPr lang="ja-JP" altLang="en-US" sz="1400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皆様や関心がある方を対象としたセミナーを、周南市、宇部市、下関市、山口市にて開催します。悪質商法やうそ電話詐欺の最新手口や対応のコツを学び、安心安全なまちづくりに一緒に取り組みましょう。</a:t>
            </a:r>
            <a:endParaRPr lang="en-US" altLang="ja-JP" sz="1400" b="1" dirty="0">
              <a:ln w="0"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n w="0"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みなさんの気づきが、誰かの命綱になります。</a:t>
            </a:r>
            <a:r>
              <a:rPr lang="ja-JP" altLang="en-US" sz="1400" cap="none" spc="0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</a:t>
            </a:r>
          </a:p>
        </p:txBody>
      </p:sp>
      <p:pic>
        <p:nvPicPr>
          <p:cNvPr id="11" name="図 10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BAAF9E3C-8C7A-F8DA-E694-BAD1C32543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11" b="-2302"/>
          <a:stretch>
            <a:fillRect/>
          </a:stretch>
        </p:blipFill>
        <p:spPr>
          <a:xfrm>
            <a:off x="4141059" y="-79192"/>
            <a:ext cx="1489299" cy="1564297"/>
          </a:xfrm>
          <a:prstGeom prst="rect">
            <a:avLst/>
          </a:prstGeom>
        </p:spPr>
      </p:pic>
      <p:sp>
        <p:nvSpPr>
          <p:cNvPr id="36" name="楕円 35">
            <a:extLst>
              <a:ext uri="{FF2B5EF4-FFF2-40B4-BE49-F238E27FC236}">
                <a16:creationId xmlns:a16="http://schemas.microsoft.com/office/drawing/2014/main" id="{021AD0A7-2CE5-052C-99B9-0629D1EF6D60}"/>
              </a:ext>
            </a:extLst>
          </p:cNvPr>
          <p:cNvSpPr/>
          <p:nvPr/>
        </p:nvSpPr>
        <p:spPr>
          <a:xfrm>
            <a:off x="5679979" y="70300"/>
            <a:ext cx="916676" cy="8648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13C2EE-3808-E2E7-53CD-1E6E4E623EA5}"/>
              </a:ext>
            </a:extLst>
          </p:cNvPr>
          <p:cNvSpPr txBox="1"/>
          <p:nvPr/>
        </p:nvSpPr>
        <p:spPr>
          <a:xfrm>
            <a:off x="5779221" y="1511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参加</a:t>
            </a:r>
            <a:endParaRPr kumimoji="1" lang="en-US" altLang="ja-JP" sz="2200" b="1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200" b="1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322624-4EE2-00A1-E295-5EC5B8E7E571}"/>
              </a:ext>
            </a:extLst>
          </p:cNvPr>
          <p:cNvSpPr/>
          <p:nvPr/>
        </p:nvSpPr>
        <p:spPr>
          <a:xfrm>
            <a:off x="294864" y="397320"/>
            <a:ext cx="233910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消費者被害防止見守りセミナー</a:t>
            </a:r>
            <a:endParaRPr lang="ja-JP" altLang="en-US" sz="120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D27A92-BB61-33AC-C27B-E8F608949FCD}"/>
              </a:ext>
            </a:extLst>
          </p:cNvPr>
          <p:cNvSpPr txBox="1"/>
          <p:nvPr/>
        </p:nvSpPr>
        <p:spPr>
          <a:xfrm>
            <a:off x="294864" y="3111817"/>
            <a:ext cx="6430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</a:rPr>
              <a:t>参加対象　地域で高齢者の見守りをされている方やご関心のある方</a:t>
            </a:r>
            <a:endParaRPr lang="ja-JP" altLang="en-US" sz="1600" dirty="0">
              <a:solidFill>
                <a:srgbClr val="C00000"/>
              </a:solidFill>
            </a:endParaRPr>
          </a:p>
        </p:txBody>
      </p:sp>
      <p:pic>
        <p:nvPicPr>
          <p:cNvPr id="4" name="図 3" descr="人の足&#10;&#10;AI 生成コンテンツは誤りを含む可能性があります。">
            <a:extLst>
              <a:ext uri="{FF2B5EF4-FFF2-40B4-BE49-F238E27FC236}">
                <a16:creationId xmlns:a16="http://schemas.microsoft.com/office/drawing/2014/main" id="{D72DCE40-3A5B-EAD3-2F10-B907B7A1F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b="6302"/>
          <a:stretch>
            <a:fillRect/>
          </a:stretch>
        </p:blipFill>
        <p:spPr>
          <a:xfrm rot="5400000">
            <a:off x="120976" y="3796718"/>
            <a:ext cx="1607845" cy="133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白いシャツを着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9FF58B9F-475A-AA0D-A526-EED904691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11519" r="6301" b="26990"/>
          <a:stretch>
            <a:fillRect/>
          </a:stretch>
        </p:blipFill>
        <p:spPr>
          <a:xfrm>
            <a:off x="256487" y="5493288"/>
            <a:ext cx="1462434" cy="151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1BF2D8-EFB8-74F0-2B83-B39C5713048E}"/>
              </a:ext>
            </a:extLst>
          </p:cNvPr>
          <p:cNvSpPr txBox="1"/>
          <p:nvPr/>
        </p:nvSpPr>
        <p:spPr>
          <a:xfrm>
            <a:off x="2976039" y="3682165"/>
            <a:ext cx="4764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日（水）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18:30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20:00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周南市徳山駅前賑わい交流施設　交流室１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EC65B90-9AFA-A69D-195B-7DD4D15AA8A5}"/>
              </a:ext>
            </a:extLst>
          </p:cNvPr>
          <p:cNvSpPr txBox="1"/>
          <p:nvPr/>
        </p:nvSpPr>
        <p:spPr>
          <a:xfrm>
            <a:off x="1606438" y="4692351"/>
            <a:ext cx="5018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高齢者の法律問題について気を付けるポイントは？</a:t>
            </a:r>
            <a:endParaRPr lang="ja-JP" altLang="en-US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4ABA006-C5F9-9999-2657-0C7F67D33EED}"/>
              </a:ext>
            </a:extLst>
          </p:cNvPr>
          <p:cNvSpPr txBox="1"/>
          <p:nvPr/>
        </p:nvSpPr>
        <p:spPr>
          <a:xfrm>
            <a:off x="1634744" y="4187258"/>
            <a:ext cx="5223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講師　中山・石村法律事務所弁護士　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濱田 隆弘氏　　　　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FD0C91-6E4A-C059-D0D6-5EA940DD376A}"/>
              </a:ext>
            </a:extLst>
          </p:cNvPr>
          <p:cNvSpPr txBox="1"/>
          <p:nvPr/>
        </p:nvSpPr>
        <p:spPr>
          <a:xfrm>
            <a:off x="1491533" y="3664305"/>
            <a:ext cx="1560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●周南会場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F06916-ACFC-2F75-1BE5-01954D0537B6}"/>
              </a:ext>
            </a:extLst>
          </p:cNvPr>
          <p:cNvSpPr txBox="1"/>
          <p:nvPr/>
        </p:nvSpPr>
        <p:spPr>
          <a:xfrm>
            <a:off x="2989570" y="5384998"/>
            <a:ext cx="4764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日（水）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コープやまぐちここと宇部店 あい愛館　　　　　　　　　　　　　　　　　　　　　　　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C635981-BACB-A622-74FE-4FA876766598}"/>
              </a:ext>
            </a:extLst>
          </p:cNvPr>
          <p:cNvSpPr txBox="1"/>
          <p:nvPr/>
        </p:nvSpPr>
        <p:spPr>
          <a:xfrm>
            <a:off x="1637520" y="6702751"/>
            <a:ext cx="50181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人生</a:t>
            </a:r>
            <a:r>
              <a:rPr lang="en-US" altLang="ja-JP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年時代、消費者被害を見守りで防ぐためのポイント</a:t>
            </a:r>
            <a:endParaRPr lang="ja-JP" altLang="en-US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2315DC7-F7E3-BFCC-3006-ECDEB6680109}"/>
              </a:ext>
            </a:extLst>
          </p:cNvPr>
          <p:cNvSpPr txBox="1"/>
          <p:nvPr/>
        </p:nvSpPr>
        <p:spPr>
          <a:xfrm>
            <a:off x="1508758" y="5410176"/>
            <a:ext cx="14808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●宇部会場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84F2078-91E7-7A42-7D51-2B9154675B02}"/>
              </a:ext>
            </a:extLst>
          </p:cNvPr>
          <p:cNvSpPr txBox="1"/>
          <p:nvPr/>
        </p:nvSpPr>
        <p:spPr>
          <a:xfrm>
            <a:off x="3010063" y="5795502"/>
            <a:ext cx="4764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日（水）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15:30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下関市勤労福祉会館第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会議室　　　　　　　　　　　　　　　　　　　　　　　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09A2839-F106-F510-3E0A-A40A25DA1BF9}"/>
              </a:ext>
            </a:extLst>
          </p:cNvPr>
          <p:cNvSpPr txBox="1"/>
          <p:nvPr/>
        </p:nvSpPr>
        <p:spPr>
          <a:xfrm>
            <a:off x="1508758" y="5767353"/>
            <a:ext cx="148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●下関会場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F760300-C0E0-F986-B1D7-BC3B3358C48B}"/>
              </a:ext>
            </a:extLst>
          </p:cNvPr>
          <p:cNvSpPr txBox="1"/>
          <p:nvPr/>
        </p:nvSpPr>
        <p:spPr>
          <a:xfrm>
            <a:off x="1663040" y="6344545"/>
            <a:ext cx="4799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講師　　消費生活アドバイザー　　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岡本 浩司氏　　　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0EC9B01-F07B-C19E-1B73-FDF6E49436C3}"/>
              </a:ext>
            </a:extLst>
          </p:cNvPr>
          <p:cNvSpPr txBox="1"/>
          <p:nvPr/>
        </p:nvSpPr>
        <p:spPr>
          <a:xfrm>
            <a:off x="1528455" y="7209985"/>
            <a:ext cx="2250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●山口会場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D737276-2DAA-8566-C455-CC29D16DCADA}"/>
              </a:ext>
            </a:extLst>
          </p:cNvPr>
          <p:cNvSpPr txBox="1"/>
          <p:nvPr/>
        </p:nvSpPr>
        <p:spPr>
          <a:xfrm>
            <a:off x="3087250" y="7218387"/>
            <a:ext cx="4764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14:30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山口県教育会館第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研修室　　　　　　　　　　　　　　　　　　　　　　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46DBD3D-8F93-D961-12AA-106A8A571979}"/>
              </a:ext>
            </a:extLst>
          </p:cNvPr>
          <p:cNvSpPr txBox="1"/>
          <p:nvPr/>
        </p:nvSpPr>
        <p:spPr>
          <a:xfrm>
            <a:off x="1663040" y="7829804"/>
            <a:ext cx="4799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講師　一般社団法人消費者力開発協会理事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廣重 美希氏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BBCE2E5-B8FF-9366-1E34-BA20724B0746}"/>
              </a:ext>
            </a:extLst>
          </p:cNvPr>
          <p:cNvSpPr txBox="1"/>
          <p:nvPr/>
        </p:nvSpPr>
        <p:spPr>
          <a:xfrm>
            <a:off x="1761879" y="8313180"/>
            <a:ext cx="4898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身近なネットショッピングから</a:t>
            </a:r>
          </a:p>
          <a:p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命まで狙われる？！トクリュウなどの詐欺対策！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22CF762-0CE5-F476-1361-8056135BAC4F}"/>
              </a:ext>
            </a:extLst>
          </p:cNvPr>
          <p:cNvSpPr/>
          <p:nvPr/>
        </p:nvSpPr>
        <p:spPr>
          <a:xfrm>
            <a:off x="167352" y="3562066"/>
            <a:ext cx="6523295" cy="5445456"/>
          </a:xfrm>
          <a:prstGeom prst="roundRect">
            <a:avLst>
              <a:gd name="adj" fmla="val 6752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73086722-4D3D-7A94-377F-F5AC02FD4EC7}"/>
              </a:ext>
            </a:extLst>
          </p:cNvPr>
          <p:cNvCxnSpPr/>
          <p:nvPr/>
        </p:nvCxnSpPr>
        <p:spPr>
          <a:xfrm>
            <a:off x="390525" y="5305425"/>
            <a:ext cx="6000750" cy="0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E00C6D1-D25E-FBCB-4F30-2E41404BE03B}"/>
              </a:ext>
            </a:extLst>
          </p:cNvPr>
          <p:cNvCxnSpPr/>
          <p:nvPr/>
        </p:nvCxnSpPr>
        <p:spPr>
          <a:xfrm>
            <a:off x="428625" y="7143750"/>
            <a:ext cx="6000750" cy="0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72431F7-34D5-CC72-18F7-7A5216BBDA7F}"/>
              </a:ext>
            </a:extLst>
          </p:cNvPr>
          <p:cNvSpPr txBox="1"/>
          <p:nvPr/>
        </p:nvSpPr>
        <p:spPr>
          <a:xfrm>
            <a:off x="50660" y="9449662"/>
            <a:ext cx="22903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</a:rPr>
              <a:t>▶お申込みは裏面にて</a:t>
            </a:r>
            <a:endParaRPr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377B357-6798-013B-AACC-A353CF1FC0FA}"/>
              </a:ext>
            </a:extLst>
          </p:cNvPr>
          <p:cNvSpPr txBox="1"/>
          <p:nvPr/>
        </p:nvSpPr>
        <p:spPr>
          <a:xfrm>
            <a:off x="3578261" y="9127621"/>
            <a:ext cx="32797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/>
              <a:t>全会場、</a:t>
            </a:r>
            <a:r>
              <a:rPr lang="en-US" altLang="ja-JP" sz="1200" b="1" dirty="0"/>
              <a:t>web</a:t>
            </a:r>
            <a:r>
              <a:rPr lang="ja-JP" altLang="en-US" sz="1200" b="1" dirty="0"/>
              <a:t>（</a:t>
            </a:r>
            <a:r>
              <a:rPr lang="en-US" altLang="ja-JP" sz="1200" b="1" dirty="0"/>
              <a:t>zoom</a:t>
            </a:r>
            <a:r>
              <a:rPr lang="ja-JP" altLang="en-US" sz="1200" b="1" dirty="0"/>
              <a:t>）でも参加できます。</a:t>
            </a:r>
            <a:endParaRPr lang="en-US" altLang="ja-JP" sz="12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6A09CCB-160B-7DA2-C5CD-A8DF0AC5AF3C}"/>
              </a:ext>
            </a:extLst>
          </p:cNvPr>
          <p:cNvSpPr txBox="1"/>
          <p:nvPr/>
        </p:nvSpPr>
        <p:spPr>
          <a:xfrm>
            <a:off x="2272024" y="9463992"/>
            <a:ext cx="2407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/>
              <a:t>主催：山口県消費生活センター</a:t>
            </a:r>
          </a:p>
        </p:txBody>
      </p:sp>
      <p:pic>
        <p:nvPicPr>
          <p:cNvPr id="6" name="図 5" descr="電話をし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24A97329-7D58-2CCC-1446-60AAB3A2D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t="-4917" r="6250" b="-35"/>
          <a:stretch>
            <a:fillRect/>
          </a:stretch>
        </p:blipFill>
        <p:spPr>
          <a:xfrm>
            <a:off x="294864" y="7320844"/>
            <a:ext cx="1368175" cy="12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2D8C6F-A627-EA28-CA54-6408CF3C1445}"/>
              </a:ext>
            </a:extLst>
          </p:cNvPr>
          <p:cNvSpPr/>
          <p:nvPr/>
        </p:nvSpPr>
        <p:spPr>
          <a:xfrm>
            <a:off x="309125" y="108414"/>
            <a:ext cx="233910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消費者被害防止見守りセミナー</a:t>
            </a:r>
            <a:endParaRPr lang="ja-JP" altLang="en-US" sz="1200" cap="none" spc="0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1BA3F6-A8A9-3B5C-07FC-43E78A7596C8}"/>
              </a:ext>
            </a:extLst>
          </p:cNvPr>
          <p:cNvSpPr/>
          <p:nvPr/>
        </p:nvSpPr>
        <p:spPr>
          <a:xfrm>
            <a:off x="155293" y="325248"/>
            <a:ext cx="4801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ＳＴＯＰ消費者被害！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438FDD-A73A-8828-8192-104B5632E724}"/>
              </a:ext>
            </a:extLst>
          </p:cNvPr>
          <p:cNvSpPr/>
          <p:nvPr/>
        </p:nvSpPr>
        <p:spPr>
          <a:xfrm>
            <a:off x="2889407" y="846762"/>
            <a:ext cx="2932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    参加申し込み</a:t>
            </a:r>
            <a:endParaRPr lang="ja-JP" alt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E4DF4EE-F70D-8EB9-8B04-2A5061A7784D}"/>
              </a:ext>
            </a:extLst>
          </p:cNvPr>
          <p:cNvSpPr/>
          <p:nvPr/>
        </p:nvSpPr>
        <p:spPr>
          <a:xfrm>
            <a:off x="309125" y="2652292"/>
            <a:ext cx="6327837" cy="236718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00E240-2B58-F9BA-7774-85812697D7E7}"/>
              </a:ext>
            </a:extLst>
          </p:cNvPr>
          <p:cNvSpPr txBox="1"/>
          <p:nvPr/>
        </p:nvSpPr>
        <p:spPr>
          <a:xfrm>
            <a:off x="227495" y="5190536"/>
            <a:ext cx="6403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en-US" sz="1200" u="sng" dirty="0"/>
              <a:t>申し込み期限は</a:t>
            </a:r>
            <a:r>
              <a:rPr lang="en-US" altLang="ja-JP" sz="1200" u="sng" dirty="0"/>
              <a:t>11</a:t>
            </a:r>
            <a:r>
              <a:rPr lang="ja-JP" altLang="en-US" sz="1200" u="sng" dirty="0"/>
              <a:t>月</a:t>
            </a:r>
            <a:r>
              <a:rPr lang="en-US" altLang="ja-JP" sz="1200" u="sng" dirty="0"/>
              <a:t>21</a:t>
            </a:r>
            <a:r>
              <a:rPr lang="ja-JP" altLang="en-US" sz="1200" u="sng" dirty="0"/>
              <a:t>日（金）です。複数で</a:t>
            </a:r>
            <a:r>
              <a:rPr lang="en-US" altLang="ja-JP" sz="1200" u="sng" dirty="0"/>
              <a:t>web</a:t>
            </a:r>
            <a:r>
              <a:rPr lang="ja-JP" altLang="en-US" sz="1200" u="sng" dirty="0"/>
              <a:t>にてご参加の場合は、それぞれお申込みいただくかご連絡ください。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0850EC3-DEAE-3DA4-9CA5-34A747B7F370}"/>
              </a:ext>
            </a:extLst>
          </p:cNvPr>
          <p:cNvSpPr/>
          <p:nvPr/>
        </p:nvSpPr>
        <p:spPr>
          <a:xfrm>
            <a:off x="221038" y="1313667"/>
            <a:ext cx="961814" cy="9130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1C99CE1-2C72-EDDB-58D2-1093D10D505E}"/>
              </a:ext>
            </a:extLst>
          </p:cNvPr>
          <p:cNvSpPr txBox="1"/>
          <p:nvPr/>
        </p:nvSpPr>
        <p:spPr>
          <a:xfrm>
            <a:off x="372299" y="1340446"/>
            <a:ext cx="677108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申込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F3DCC36-9A31-7CC9-5D08-19DCEE8F6E40}"/>
              </a:ext>
            </a:extLst>
          </p:cNvPr>
          <p:cNvSpPr txBox="1"/>
          <p:nvPr/>
        </p:nvSpPr>
        <p:spPr>
          <a:xfrm>
            <a:off x="382004" y="5745344"/>
            <a:ext cx="6294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NPO</a:t>
            </a:r>
            <a:r>
              <a:rPr lang="ja-JP" altLang="en-US" sz="1600" b="1" dirty="0"/>
              <a:t>法人　消費者ネットやまぐち</a:t>
            </a:r>
            <a:r>
              <a:rPr lang="ja-JP" altLang="en-US" sz="1200" b="1" dirty="0"/>
              <a:t>　住所　</a:t>
            </a:r>
            <a:r>
              <a:rPr lang="en-US" altLang="ja-JP" sz="1200" b="1" dirty="0"/>
              <a:t>753-0083</a:t>
            </a:r>
            <a:r>
              <a:rPr lang="ja-JP" altLang="en-US" sz="1200" b="1" dirty="0"/>
              <a:t>　山口市後河原</a:t>
            </a:r>
            <a:r>
              <a:rPr lang="en-US" altLang="ja-JP" sz="1200" b="1" dirty="0"/>
              <a:t>210</a:t>
            </a:r>
          </a:p>
          <a:p>
            <a:r>
              <a:rPr lang="ja-JP" altLang="en-US" sz="1200" b="1" dirty="0"/>
              <a:t>電話</a:t>
            </a:r>
            <a:r>
              <a:rPr lang="ja-JP" altLang="en-US" sz="1200" dirty="0"/>
              <a:t>　</a:t>
            </a:r>
            <a:r>
              <a:rPr lang="en-US" altLang="ja-JP" sz="1200" dirty="0"/>
              <a:t>083-902-3200</a:t>
            </a:r>
            <a:r>
              <a:rPr lang="ja-JP" altLang="en-US" sz="1200" dirty="0"/>
              <a:t>　</a:t>
            </a:r>
            <a:r>
              <a:rPr lang="en-US" altLang="ja-JP" sz="1200" b="1" dirty="0"/>
              <a:t>FAX</a:t>
            </a:r>
            <a:r>
              <a:rPr lang="ja-JP" altLang="en-US" sz="1200" dirty="0"/>
              <a:t>　</a:t>
            </a:r>
            <a:r>
              <a:rPr lang="en-US" altLang="ja-JP" sz="1200" dirty="0"/>
              <a:t>083-928-5416</a:t>
            </a:r>
            <a:r>
              <a:rPr lang="ja-JP" altLang="en-US" sz="1200" dirty="0"/>
              <a:t>　メール　</a:t>
            </a:r>
            <a:r>
              <a:rPr lang="en-US" altLang="ja-JP" sz="1200" dirty="0"/>
              <a:t>syohisya.net@yamaguchi.coop</a:t>
            </a:r>
            <a:endParaRPr lang="ja-JP" altLang="en-US" sz="1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5CF7E2-77F6-581C-CC85-B173FB05FF11}"/>
              </a:ext>
            </a:extLst>
          </p:cNvPr>
          <p:cNvSpPr txBox="1"/>
          <p:nvPr/>
        </p:nvSpPr>
        <p:spPr>
          <a:xfrm>
            <a:off x="1854171" y="6437985"/>
            <a:ext cx="33504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/>
              <a:t>主催：山口県消費生活センター</a:t>
            </a:r>
          </a:p>
        </p:txBody>
      </p:sp>
      <p:pic>
        <p:nvPicPr>
          <p:cNvPr id="34" name="図 33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B33BCBF6-9993-DB1D-677C-F3E1D2CA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76" y="1324736"/>
            <a:ext cx="1217386" cy="1217386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B83096E-2511-C723-514A-A13D9BB20D3A}"/>
              </a:ext>
            </a:extLst>
          </p:cNvPr>
          <p:cNvSpPr txBox="1"/>
          <p:nvPr/>
        </p:nvSpPr>
        <p:spPr>
          <a:xfrm>
            <a:off x="1182852" y="1289177"/>
            <a:ext cx="48013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下記のいずれかの方法でお申込みください。</a:t>
            </a:r>
            <a:endParaRPr lang="en-US" altLang="ja-JP" sz="1600" b="1" dirty="0"/>
          </a:p>
          <a:p>
            <a:r>
              <a:rPr lang="ja-JP" altLang="en-US" sz="1200" dirty="0"/>
              <a:t>●右の二次元コード</a:t>
            </a:r>
            <a:endParaRPr lang="en-US" altLang="ja-JP" sz="1200" dirty="0"/>
          </a:p>
          <a:p>
            <a:r>
              <a:rPr lang="ja-JP" altLang="en-US" sz="1200" dirty="0"/>
              <a:t>●メールまたはＦＡＸ（下の欄をご活用ください）</a:t>
            </a:r>
            <a:endParaRPr lang="en-US" altLang="ja-JP" sz="1200" dirty="0"/>
          </a:p>
          <a:p>
            <a:r>
              <a:rPr lang="ja-JP" altLang="en-US" sz="1200" dirty="0"/>
              <a:t>●お電話も受け付けます</a:t>
            </a:r>
          </a:p>
        </p:txBody>
      </p:sp>
      <p:pic>
        <p:nvPicPr>
          <p:cNvPr id="36" name="図 35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660C831D-4A02-8078-754E-C316333A9B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11" b="-2302"/>
          <a:stretch>
            <a:fillRect/>
          </a:stretch>
        </p:blipFill>
        <p:spPr>
          <a:xfrm>
            <a:off x="4153008" y="7286474"/>
            <a:ext cx="2533135" cy="2660698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93F56B9-9F86-4480-E9A6-B96670813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69411"/>
              </p:ext>
            </p:extLst>
          </p:nvPr>
        </p:nvGraphicFramePr>
        <p:xfrm>
          <a:off x="315582" y="2652292"/>
          <a:ext cx="6321380" cy="2367182"/>
        </p:xfrm>
        <a:graphic>
          <a:graphicData uri="http://schemas.openxmlformats.org/drawingml/2006/table">
            <a:tbl>
              <a:tblPr/>
              <a:tblGrid>
                <a:gridCol w="2952428">
                  <a:extLst>
                    <a:ext uri="{9D8B030D-6E8A-4147-A177-3AD203B41FA5}">
                      <a16:colId xmlns:a16="http://schemas.microsoft.com/office/drawing/2014/main" val="799991109"/>
                    </a:ext>
                  </a:extLst>
                </a:gridCol>
                <a:gridCol w="3368952">
                  <a:extLst>
                    <a:ext uri="{9D8B030D-6E8A-4147-A177-3AD203B41FA5}">
                      <a16:colId xmlns:a16="http://schemas.microsoft.com/office/drawing/2014/main" val="3760783612"/>
                    </a:ext>
                  </a:extLst>
                </a:gridCol>
              </a:tblGrid>
              <a:tr h="3189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所属（事業者名や団体名）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65058"/>
                  </a:ext>
                </a:extLst>
              </a:tr>
              <a:tr h="3189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参加者氏名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628052"/>
                  </a:ext>
                </a:extLst>
              </a:tr>
              <a:tr h="3189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参加人数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　　　（　　　　　　　）名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20969"/>
                  </a:ext>
                </a:extLst>
              </a:tr>
              <a:tr h="3189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9340"/>
                  </a:ext>
                </a:extLst>
              </a:tr>
              <a:tr h="3189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参加会場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周南会場・宇部会場・下関会場・山口会場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78011"/>
                  </a:ext>
                </a:extLst>
              </a:tr>
              <a:tr h="3189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参加方法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会場参加　　・　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web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73031"/>
                  </a:ext>
                </a:extLst>
              </a:tr>
              <a:tr h="4532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web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の場合　メールアドレスをご記入ください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　　　　　　　　　　　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1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57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447</Words>
  <Application>Microsoft Office PowerPoint</Application>
  <PresentationFormat>A4 210 x 297 mm</PresentationFormat>
  <Paragraphs>58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メイリオ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owner</dc:creator>
  <cp:lastModifiedBy>owner</cp:lastModifiedBy>
  <cp:revision>26</cp:revision>
  <cp:lastPrinted>2025-10-10T03:43:56Z</cp:lastPrinted>
  <dcterms:created xsi:type="dcterms:W3CDTF">2025-10-03T01:55:41Z</dcterms:created>
  <dcterms:modified xsi:type="dcterms:W3CDTF">2025-10-29T01:11:35Z</dcterms:modified>
</cp:coreProperties>
</file>